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324" r:id="rId5"/>
    <p:sldId id="302" r:id="rId6"/>
    <p:sldId id="315" r:id="rId7"/>
    <p:sldId id="327" r:id="rId8"/>
    <p:sldId id="328" r:id="rId9"/>
    <p:sldId id="329" r:id="rId10"/>
    <p:sldId id="330" r:id="rId11"/>
    <p:sldId id="31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4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3/20/2023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3/20/2023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3/20/2023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5">
            <a:alphaModFix amt="80000"/>
          </a:blip>
          <a:srcRect t="7802" b="7802"/>
          <a:stretch/>
        </p:blipFill>
        <p:spPr>
          <a:xfrm>
            <a:off x="0" y="0"/>
            <a:ext cx="12192000" cy="6858000"/>
          </a:xfrm>
          <a:blipFill dpi="0" rotWithShape="1">
            <a:blip r:embed="rId5">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dirty="0"/>
              <a:t>Weather Forecasting Prediction </a:t>
            </a:r>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4152122" y="1894114"/>
            <a:ext cx="3869660" cy="495938"/>
          </a:xfrm>
        </p:spPr>
        <p:txBody>
          <a:bodyPr/>
          <a:lstStyle/>
          <a:p>
            <a:endParaRPr lang="en-US" dirty="0"/>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By,</a:t>
            </a:r>
          </a:p>
          <a:p>
            <a:r>
              <a:rPr lang="en-US" dirty="0"/>
              <a:t>Asha Belcilda</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Audio 3">
            <a:hlinkClick r:id="" action="ppaction://media"/>
            <a:extLst>
              <a:ext uri="{FF2B5EF4-FFF2-40B4-BE49-F238E27FC236}">
                <a16:creationId xmlns:a16="http://schemas.microsoft.com/office/drawing/2014/main" id="{D532ADEC-CF81-0327-703B-D93BBB36F28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659930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305">
        <p15:prstTrans prst="fracture"/>
      </p:transition>
    </mc:Choice>
    <mc:Fallback>
      <p:transition spd="slow" advTm="43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pPr marL="514350" indent="-514350">
              <a:buFont typeface="+mj-lt"/>
              <a:buAutoNum type="arabicPeriod"/>
            </a:pPr>
            <a:r>
              <a:rPr lang="en-US" sz="2000" b="1" dirty="0"/>
              <a:t>Introduction to Weather Forecasting Analysis</a:t>
            </a:r>
          </a:p>
          <a:p>
            <a:pPr marL="514350" indent="-514350">
              <a:buFont typeface="+mj-lt"/>
              <a:buAutoNum type="arabicPeriod"/>
            </a:pPr>
            <a:r>
              <a:rPr lang="en-US" sz="2000" b="1" dirty="0"/>
              <a:t>Data Collection and Preprocessing</a:t>
            </a:r>
          </a:p>
          <a:p>
            <a:pPr marL="514350" indent="-514350">
              <a:buFont typeface="+mj-lt"/>
              <a:buAutoNum type="arabicPeriod"/>
            </a:pPr>
            <a:r>
              <a:rPr lang="en-US" sz="2000" b="1" dirty="0"/>
              <a:t>Feature Extraction and Selection</a:t>
            </a:r>
          </a:p>
          <a:p>
            <a:pPr marL="514350" indent="-514350">
              <a:buFont typeface="+mj-lt"/>
              <a:buAutoNum type="arabicPeriod"/>
            </a:pPr>
            <a:r>
              <a:rPr lang="en-US" sz="2000" b="1" dirty="0"/>
              <a:t>Model Training and Evaluation</a:t>
            </a:r>
          </a:p>
          <a:p>
            <a:pPr marL="514350" indent="-514350">
              <a:buFont typeface="+mj-lt"/>
              <a:buAutoNum type="arabicPeriod"/>
            </a:pPr>
            <a:r>
              <a:rPr lang="en-US" sz="2000" b="1" dirty="0"/>
              <a:t>Deployment and Maintenance</a:t>
            </a:r>
          </a:p>
          <a:p>
            <a:pPr marL="514350" indent="-514350">
              <a:buFont typeface="+mj-lt"/>
              <a:buAutoNum type="arabicPeriod"/>
            </a:pPr>
            <a:r>
              <a:rPr lang="en-US" sz="2000" b="1" dirty="0"/>
              <a:t>Conclusion</a:t>
            </a:r>
          </a:p>
          <a:p>
            <a:endParaRPr lang="en-US" dirty="0"/>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5"/>
          <a:srcRect l="15351" r="15351"/>
          <a:stretch>
            <a:fillRect/>
          </a:stretch>
        </p:blipFill>
        <p:spPr>
          <a:xfrm>
            <a:off x="5675846" y="613214"/>
            <a:ext cx="5855754" cy="5631571"/>
          </a:xfrm>
        </p:spPr>
      </p:pic>
      <p:pic>
        <p:nvPicPr>
          <p:cNvPr id="13" name="Picture 12">
            <a:extLst>
              <a:ext uri="{FF2B5EF4-FFF2-40B4-BE49-F238E27FC236}">
                <a16:creationId xmlns:a16="http://schemas.microsoft.com/office/drawing/2014/main" id="{2FFC12FC-E36B-9C31-DBD2-11ED011EE1C1}"/>
              </a:ext>
            </a:extLst>
          </p:cNvPr>
          <p:cNvPicPr>
            <a:picLocks noChangeAspect="1"/>
          </p:cNvPicPr>
          <p:nvPr/>
        </p:nvPicPr>
        <p:blipFill>
          <a:blip r:embed="rId6"/>
          <a:stretch>
            <a:fillRect/>
          </a:stretch>
        </p:blipFill>
        <p:spPr>
          <a:xfrm>
            <a:off x="6688494" y="1408922"/>
            <a:ext cx="4965441" cy="48358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A36A78F0-97E8-35CD-7738-A09ABC148341}"/>
              </a:ext>
            </a:extLst>
          </p:cNvPr>
          <p:cNvPicPr>
            <a:picLocks noChangeAspect="1"/>
          </p:cNvPicPr>
          <p:nvPr/>
        </p:nvPicPr>
        <p:blipFill>
          <a:blip r:embed="rId6"/>
          <a:stretch>
            <a:fillRect/>
          </a:stretch>
        </p:blipFill>
        <p:spPr>
          <a:xfrm>
            <a:off x="5553511" y="469641"/>
            <a:ext cx="1884783" cy="204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Audio 15">
            <a:hlinkClick r:id="" action="ppaction://media"/>
            <a:extLst>
              <a:ext uri="{FF2B5EF4-FFF2-40B4-BE49-F238E27FC236}">
                <a16:creationId xmlns:a16="http://schemas.microsoft.com/office/drawing/2014/main" id="{B7297382-A8EB-8403-9038-3ED449E858B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41901065"/>
      </p:ext>
    </p:extLst>
  </p:cSld>
  <p:clrMapOvr>
    <a:masterClrMapping/>
  </p:clrMapOvr>
  <mc:AlternateContent xmlns:mc="http://schemas.openxmlformats.org/markup-compatibility/2006">
    <mc:Choice xmlns:p14="http://schemas.microsoft.com/office/powerpoint/2010/main" Requires="p14">
      <p:transition spd="slow" p14:dur="1500" advTm="4630">
        <p:split orient="vert"/>
      </p:transition>
    </mc:Choice>
    <mc:Fallback>
      <p:transition spd="slow" advTm="463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sz="2800" b="1" dirty="0"/>
              <a:t>Introduction to Weather Forecasting Analysis</a:t>
            </a:r>
            <a:br>
              <a:rPr lang="en-US" sz="4800" b="1" dirty="0"/>
            </a:br>
            <a:endParaRPr lang="en-US" dirty="0"/>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p:txBody>
          <a:bodyPr/>
          <a:lstStyle/>
          <a:p>
            <a:r>
              <a:rPr lang="en-US" sz="2000" dirty="0"/>
              <a:t>Weather forecasting is the use of science and technology to predict the future state of the atmosphere. Machine learning is a powerful tool that can help us analyze and understand the data collected from weather forecasting.</a:t>
            </a:r>
          </a:p>
          <a:p>
            <a:r>
              <a:rPr lang="en-US" sz="2000" dirty="0"/>
              <a:t>Machine learning algorithms can be used to improve the accuracy of weather forecasts and to provide more accurate predictions. This presentation will discuss the use of machine learning for weather forecasting analysis.</a:t>
            </a:r>
          </a:p>
          <a:p>
            <a:pPr marL="0" indent="0">
              <a:buNone/>
            </a:pPr>
            <a:endParaRPr lang="en-US" dirty="0"/>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4"/>
          <a:srcRect l="22544" r="22544"/>
          <a:stretch>
            <a:fillRect/>
          </a:stretch>
        </p:blipFill>
        <p:spPr>
          <a:xfrm>
            <a:off x="7090228" y="805213"/>
            <a:ext cx="4441372" cy="5393036"/>
          </a:xfrm>
        </p:spPr>
      </p:pic>
      <p:pic>
        <p:nvPicPr>
          <p:cNvPr id="13" name="Picture 12">
            <a:extLst>
              <a:ext uri="{FF2B5EF4-FFF2-40B4-BE49-F238E27FC236}">
                <a16:creationId xmlns:a16="http://schemas.microsoft.com/office/drawing/2014/main" id="{3D1E7D98-FEF9-3080-ABAC-E5325816EAD1}"/>
              </a:ext>
            </a:extLst>
          </p:cNvPr>
          <p:cNvPicPr>
            <a:picLocks noChangeAspect="1"/>
          </p:cNvPicPr>
          <p:nvPr/>
        </p:nvPicPr>
        <p:blipFill>
          <a:blip r:embed="rId5"/>
          <a:stretch>
            <a:fillRect/>
          </a:stretch>
        </p:blipFill>
        <p:spPr>
          <a:xfrm>
            <a:off x="6997959" y="1707502"/>
            <a:ext cx="2351314" cy="2192694"/>
          </a:xfrm>
          <a:prstGeom prst="rect">
            <a:avLst/>
          </a:prstGeom>
        </p:spPr>
      </p:pic>
      <p:pic>
        <p:nvPicPr>
          <p:cNvPr id="14" name="Picture 13">
            <a:extLst>
              <a:ext uri="{FF2B5EF4-FFF2-40B4-BE49-F238E27FC236}">
                <a16:creationId xmlns:a16="http://schemas.microsoft.com/office/drawing/2014/main" id="{401CAE2B-0D01-DD79-1FA7-8241B40190E8}"/>
              </a:ext>
            </a:extLst>
          </p:cNvPr>
          <p:cNvPicPr>
            <a:picLocks noChangeAspect="1"/>
          </p:cNvPicPr>
          <p:nvPr/>
        </p:nvPicPr>
        <p:blipFill>
          <a:blip r:embed="rId5"/>
          <a:stretch>
            <a:fillRect/>
          </a:stretch>
        </p:blipFill>
        <p:spPr>
          <a:xfrm>
            <a:off x="9349273" y="805213"/>
            <a:ext cx="2351314" cy="2192694"/>
          </a:xfrm>
          <a:prstGeom prst="rect">
            <a:avLst/>
          </a:prstGeom>
        </p:spPr>
      </p:pic>
      <p:pic>
        <p:nvPicPr>
          <p:cNvPr id="15" name="Picture 14">
            <a:extLst>
              <a:ext uri="{FF2B5EF4-FFF2-40B4-BE49-F238E27FC236}">
                <a16:creationId xmlns:a16="http://schemas.microsoft.com/office/drawing/2014/main" id="{225D7023-8EE0-410F-B2A1-9691872DC4F9}"/>
              </a:ext>
            </a:extLst>
          </p:cNvPr>
          <p:cNvPicPr>
            <a:picLocks noChangeAspect="1"/>
          </p:cNvPicPr>
          <p:nvPr/>
        </p:nvPicPr>
        <p:blipFill>
          <a:blip r:embed="rId5"/>
          <a:stretch>
            <a:fillRect/>
          </a:stretch>
        </p:blipFill>
        <p:spPr>
          <a:xfrm>
            <a:off x="6959600" y="4000890"/>
            <a:ext cx="2351314" cy="2192694"/>
          </a:xfrm>
          <a:prstGeom prst="rect">
            <a:avLst/>
          </a:prstGeom>
        </p:spPr>
      </p:pic>
      <p:pic>
        <p:nvPicPr>
          <p:cNvPr id="16" name="Picture 15">
            <a:extLst>
              <a:ext uri="{FF2B5EF4-FFF2-40B4-BE49-F238E27FC236}">
                <a16:creationId xmlns:a16="http://schemas.microsoft.com/office/drawing/2014/main" id="{60513093-A3D7-71CF-CDB9-59EADB2944DD}"/>
              </a:ext>
            </a:extLst>
          </p:cNvPr>
          <p:cNvPicPr>
            <a:picLocks noChangeAspect="1"/>
          </p:cNvPicPr>
          <p:nvPr/>
        </p:nvPicPr>
        <p:blipFill>
          <a:blip r:embed="rId5"/>
          <a:stretch>
            <a:fillRect/>
          </a:stretch>
        </p:blipFill>
        <p:spPr>
          <a:xfrm>
            <a:off x="9349273" y="3156858"/>
            <a:ext cx="2351314" cy="2192694"/>
          </a:xfrm>
          <a:prstGeom prst="rect">
            <a:avLst/>
          </a:prstGeom>
        </p:spPr>
      </p:pic>
      <p:pic>
        <p:nvPicPr>
          <p:cNvPr id="17" name="Audio 16">
            <a:hlinkClick r:id="" action="ppaction://media"/>
            <a:extLst>
              <a:ext uri="{FF2B5EF4-FFF2-40B4-BE49-F238E27FC236}">
                <a16:creationId xmlns:a16="http://schemas.microsoft.com/office/drawing/2014/main" id="{246607A7-9774-E2CC-25E9-13AC6174B36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96770303"/>
      </p:ext>
    </p:extLst>
  </p:cSld>
  <p:clrMapOvr>
    <a:masterClrMapping/>
  </p:clrMapOvr>
  <mc:AlternateContent xmlns:mc="http://schemas.openxmlformats.org/markup-compatibility/2006">
    <mc:Choice xmlns:p14="http://schemas.microsoft.com/office/powerpoint/2010/main" Requires="p14">
      <p:transition spd="slow" p14:dur="1500" advTm="4677">
        <p:split orient="vert"/>
      </p:transition>
    </mc:Choice>
    <mc:Fallback>
      <p:transition spd="slow" advTm="4677">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08E76D-4F59-63C0-1B58-45D9C8C9A9F4}"/>
              </a:ext>
            </a:extLst>
          </p:cNvPr>
          <p:cNvSpPr>
            <a:spLocks noGrp="1"/>
          </p:cNvSpPr>
          <p:nvPr>
            <p:ph type="body" sz="quarter" idx="12"/>
          </p:nvPr>
        </p:nvSpPr>
        <p:spPr/>
        <p:txBody>
          <a:bodyPr/>
          <a:lstStyle/>
          <a:p>
            <a:r>
              <a:rPr lang="en-US" sz="2000" dirty="0"/>
              <a:t>Data collection and preprocessing is the first step in any machine learning project. Weather data must be collected from various sources and preprocessed before it can be used for analysis.</a:t>
            </a:r>
          </a:p>
          <a:p>
            <a:r>
              <a:rPr lang="en-US" sz="2000" dirty="0"/>
              <a:t>Weather data can be collected from satellites, weather stations, and other sources. Once the data is collected, it needs to be preprocessed to ensure that it is in the correct format for the machine learning algorithm to process.</a:t>
            </a:r>
          </a:p>
          <a:p>
            <a:endParaRPr lang="en-IN" dirty="0"/>
          </a:p>
        </p:txBody>
      </p:sp>
      <p:pic>
        <p:nvPicPr>
          <p:cNvPr id="6" name="Picture Placeholder 5">
            <a:extLst>
              <a:ext uri="{FF2B5EF4-FFF2-40B4-BE49-F238E27FC236}">
                <a16:creationId xmlns:a16="http://schemas.microsoft.com/office/drawing/2014/main" id="{19372EA2-73C8-2BF6-89EA-78D83B3D734F}"/>
              </a:ext>
            </a:extLst>
          </p:cNvPr>
          <p:cNvPicPr>
            <a:picLocks noGrp="1" noChangeAspect="1"/>
          </p:cNvPicPr>
          <p:nvPr>
            <p:ph type="pic" sz="quarter" idx="13"/>
          </p:nvPr>
        </p:nvPicPr>
        <p:blipFill>
          <a:blip r:embed="rId4"/>
          <a:srcRect l="27499" r="27499"/>
          <a:stretch>
            <a:fillRect/>
          </a:stretch>
        </p:blipFill>
        <p:spPr/>
      </p:pic>
      <p:sp>
        <p:nvSpPr>
          <p:cNvPr id="4" name="Title 3">
            <a:extLst>
              <a:ext uri="{FF2B5EF4-FFF2-40B4-BE49-F238E27FC236}">
                <a16:creationId xmlns:a16="http://schemas.microsoft.com/office/drawing/2014/main" id="{4A18D10C-840F-E10A-9A21-88A2F00CA644}"/>
              </a:ext>
            </a:extLst>
          </p:cNvPr>
          <p:cNvSpPr>
            <a:spLocks noGrp="1"/>
          </p:cNvSpPr>
          <p:nvPr>
            <p:ph type="title"/>
          </p:nvPr>
        </p:nvSpPr>
        <p:spPr/>
        <p:txBody>
          <a:bodyPr/>
          <a:lstStyle/>
          <a:p>
            <a:r>
              <a:rPr lang="en-US" sz="2800" b="1" dirty="0"/>
              <a:t>Data Collection and Preprocessing</a:t>
            </a:r>
            <a:endParaRPr lang="en-IN" sz="2800" dirty="0"/>
          </a:p>
        </p:txBody>
      </p:sp>
      <p:pic>
        <p:nvPicPr>
          <p:cNvPr id="7" name="Audio 6">
            <a:hlinkClick r:id="" action="ppaction://media"/>
            <a:extLst>
              <a:ext uri="{FF2B5EF4-FFF2-40B4-BE49-F238E27FC236}">
                <a16:creationId xmlns:a16="http://schemas.microsoft.com/office/drawing/2014/main" id="{5A457DFB-4307-2420-36A8-303308C453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62243763"/>
      </p:ext>
    </p:extLst>
  </p:cSld>
  <p:clrMapOvr>
    <a:masterClrMapping/>
  </p:clrMapOvr>
  <mc:AlternateContent xmlns:mc="http://schemas.openxmlformats.org/markup-compatibility/2006">
    <mc:Choice xmlns:p14="http://schemas.microsoft.com/office/powerpoint/2010/main" Requires="p14">
      <p:transition spd="slow" p14:dur="1500" advTm="6465">
        <p:split orient="vert"/>
      </p:transition>
    </mc:Choice>
    <mc:Fallback>
      <p:transition spd="slow" advTm="646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113B49-9584-DB9E-C57F-C7E9A87520F6}"/>
              </a:ext>
            </a:extLst>
          </p:cNvPr>
          <p:cNvSpPr>
            <a:spLocks noGrp="1"/>
          </p:cNvSpPr>
          <p:nvPr>
            <p:ph type="body" sz="quarter" idx="12"/>
          </p:nvPr>
        </p:nvSpPr>
        <p:spPr/>
        <p:txBody>
          <a:bodyPr/>
          <a:lstStyle/>
          <a:p>
            <a:r>
              <a:rPr lang="en-US" sz="2000" dirty="0"/>
              <a:t>Feature extraction and selection is the process of selecting the most relevant features from the data. This is done to reduce the complexity of the data and to ensure that only the most important features are used.</a:t>
            </a:r>
          </a:p>
          <a:p>
            <a:r>
              <a:rPr lang="en-US" sz="2000" dirty="0"/>
              <a:t>The features selected should be relevant to the task at hand and should be able to provide the most accurate predictions. This process can be done manually or using automated feature selection algorithms.</a:t>
            </a:r>
          </a:p>
          <a:p>
            <a:endParaRPr lang="en-IN" dirty="0"/>
          </a:p>
        </p:txBody>
      </p:sp>
      <p:pic>
        <p:nvPicPr>
          <p:cNvPr id="6" name="Picture Placeholder 5">
            <a:extLst>
              <a:ext uri="{FF2B5EF4-FFF2-40B4-BE49-F238E27FC236}">
                <a16:creationId xmlns:a16="http://schemas.microsoft.com/office/drawing/2014/main" id="{2AF10791-42C6-66F6-BC08-7CF6FD9CA2FC}"/>
              </a:ext>
            </a:extLst>
          </p:cNvPr>
          <p:cNvPicPr>
            <a:picLocks noGrp="1" noChangeAspect="1"/>
          </p:cNvPicPr>
          <p:nvPr>
            <p:ph type="pic" sz="quarter" idx="13"/>
          </p:nvPr>
        </p:nvPicPr>
        <p:blipFill>
          <a:blip r:embed="rId4"/>
          <a:srcRect l="26834" r="26834"/>
          <a:stretch>
            <a:fillRect/>
          </a:stretch>
        </p:blipFill>
        <p:spPr/>
      </p:pic>
      <p:sp>
        <p:nvSpPr>
          <p:cNvPr id="4" name="Title 3">
            <a:extLst>
              <a:ext uri="{FF2B5EF4-FFF2-40B4-BE49-F238E27FC236}">
                <a16:creationId xmlns:a16="http://schemas.microsoft.com/office/drawing/2014/main" id="{7200FC1F-A886-D185-B21B-25CC5D703F9A}"/>
              </a:ext>
            </a:extLst>
          </p:cNvPr>
          <p:cNvSpPr>
            <a:spLocks noGrp="1"/>
          </p:cNvSpPr>
          <p:nvPr>
            <p:ph type="title"/>
          </p:nvPr>
        </p:nvSpPr>
        <p:spPr/>
        <p:txBody>
          <a:bodyPr/>
          <a:lstStyle/>
          <a:p>
            <a:r>
              <a:rPr lang="en-US" sz="2800" b="1" dirty="0"/>
              <a:t>Feature Extraction and Selection</a:t>
            </a:r>
            <a:endParaRPr lang="en-IN" sz="2800" dirty="0"/>
          </a:p>
        </p:txBody>
      </p:sp>
      <p:pic>
        <p:nvPicPr>
          <p:cNvPr id="7" name="Audio 6">
            <a:hlinkClick r:id="" action="ppaction://media"/>
            <a:extLst>
              <a:ext uri="{FF2B5EF4-FFF2-40B4-BE49-F238E27FC236}">
                <a16:creationId xmlns:a16="http://schemas.microsoft.com/office/drawing/2014/main" id="{4283DBD5-4F9A-BB0A-B687-1386150537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17060204"/>
      </p:ext>
    </p:extLst>
  </p:cSld>
  <p:clrMapOvr>
    <a:masterClrMapping/>
  </p:clrMapOvr>
  <mc:AlternateContent xmlns:mc="http://schemas.openxmlformats.org/markup-compatibility/2006">
    <mc:Choice xmlns:p14="http://schemas.microsoft.com/office/powerpoint/2010/main" Requires="p14">
      <p:transition spd="slow" p14:dur="1500" advTm="5211">
        <p:split orient="vert"/>
      </p:transition>
    </mc:Choice>
    <mc:Fallback>
      <p:transition spd="slow" advTm="5211">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AC8E8B-1568-1862-8B3E-4660DDFBE427}"/>
              </a:ext>
            </a:extLst>
          </p:cNvPr>
          <p:cNvSpPr>
            <a:spLocks noGrp="1"/>
          </p:cNvSpPr>
          <p:nvPr>
            <p:ph type="body" sz="quarter" idx="12"/>
          </p:nvPr>
        </p:nvSpPr>
        <p:spPr/>
        <p:txBody>
          <a:bodyPr/>
          <a:lstStyle/>
          <a:p>
            <a:r>
              <a:rPr lang="en-US" sz="2000" dirty="0"/>
              <a:t>Once the data has been preprocessed and the features have been selected, the next step is to train and evaluate the model. Different machine learning algorithms can be used to train the model and to evaluate its performance.</a:t>
            </a:r>
          </a:p>
          <a:p>
            <a:r>
              <a:rPr lang="en-US" sz="2000" dirty="0"/>
              <a:t>The model should be evaluated on a variety of datasets to ensure that it is able to accurately predict the future state of the atmosphere. The performance of the model should be monitored over time to ensure that it remains accurate</a:t>
            </a:r>
            <a:endParaRPr lang="en-IN" dirty="0"/>
          </a:p>
        </p:txBody>
      </p:sp>
      <p:sp>
        <p:nvSpPr>
          <p:cNvPr id="4" name="Title 3">
            <a:extLst>
              <a:ext uri="{FF2B5EF4-FFF2-40B4-BE49-F238E27FC236}">
                <a16:creationId xmlns:a16="http://schemas.microsoft.com/office/drawing/2014/main" id="{A6EB652C-AB57-E22E-9C46-6928D118758B}"/>
              </a:ext>
            </a:extLst>
          </p:cNvPr>
          <p:cNvSpPr>
            <a:spLocks noGrp="1"/>
          </p:cNvSpPr>
          <p:nvPr>
            <p:ph type="title"/>
          </p:nvPr>
        </p:nvSpPr>
        <p:spPr/>
        <p:txBody>
          <a:bodyPr/>
          <a:lstStyle/>
          <a:p>
            <a:r>
              <a:rPr lang="en-US" sz="2800" b="1" dirty="0"/>
              <a:t>Model Training and Evaluation</a:t>
            </a:r>
            <a:br>
              <a:rPr lang="en-US" sz="4800" b="1" dirty="0"/>
            </a:br>
            <a:endParaRPr lang="en-IN" dirty="0"/>
          </a:p>
        </p:txBody>
      </p:sp>
      <p:pic>
        <p:nvPicPr>
          <p:cNvPr id="10" name="Picture Placeholder 9">
            <a:extLst>
              <a:ext uri="{FF2B5EF4-FFF2-40B4-BE49-F238E27FC236}">
                <a16:creationId xmlns:a16="http://schemas.microsoft.com/office/drawing/2014/main" id="{096E1978-A727-0F2D-4E9A-22F327085AF3}"/>
              </a:ext>
            </a:extLst>
          </p:cNvPr>
          <p:cNvPicPr>
            <a:picLocks noGrp="1" noChangeAspect="1"/>
          </p:cNvPicPr>
          <p:nvPr>
            <p:ph type="pic" sz="quarter" idx="13"/>
          </p:nvPr>
        </p:nvPicPr>
        <p:blipFill>
          <a:blip r:embed="rId4"/>
          <a:srcRect l="20472" r="20472"/>
          <a:stretch>
            <a:fillRect/>
          </a:stretch>
        </p:blipFill>
        <p:spPr/>
      </p:pic>
      <p:pic>
        <p:nvPicPr>
          <p:cNvPr id="11" name="Audio 10">
            <a:hlinkClick r:id="" action="ppaction://media"/>
            <a:extLst>
              <a:ext uri="{FF2B5EF4-FFF2-40B4-BE49-F238E27FC236}">
                <a16:creationId xmlns:a16="http://schemas.microsoft.com/office/drawing/2014/main" id="{5D516D85-D79A-7676-6EF7-BEB15194E2F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49735144"/>
      </p:ext>
    </p:extLst>
  </p:cSld>
  <p:clrMapOvr>
    <a:masterClrMapping/>
  </p:clrMapOvr>
  <mc:AlternateContent xmlns:mc="http://schemas.openxmlformats.org/markup-compatibility/2006">
    <mc:Choice xmlns:p14="http://schemas.microsoft.com/office/powerpoint/2010/main" Requires="p14">
      <p:transition spd="slow" p14:dur="1500" advTm="3028">
        <p:split orient="vert"/>
      </p:transition>
    </mc:Choice>
    <mc:Fallback>
      <p:transition spd="slow" advTm="3028">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E4EFE8-64A8-8EA2-BF02-AA07573E2E2F}"/>
              </a:ext>
            </a:extLst>
          </p:cNvPr>
          <p:cNvSpPr>
            <a:spLocks noGrp="1"/>
          </p:cNvSpPr>
          <p:nvPr>
            <p:ph type="body" sz="quarter" idx="12"/>
          </p:nvPr>
        </p:nvSpPr>
        <p:spPr>
          <a:xfrm>
            <a:off x="660400" y="2528596"/>
            <a:ext cx="9799216" cy="4450702"/>
          </a:xfrm>
        </p:spPr>
        <p:txBody>
          <a:bodyPr/>
          <a:lstStyle/>
          <a:p>
            <a:r>
              <a:rPr lang="en-US" sz="2000" dirty="0"/>
              <a:t>Once the model has been trained and evaluated, it needs to be deployed and maintained. The model should be deployed on a secure server and should be monitored to ensure that it is performing as expected.</a:t>
            </a:r>
          </a:p>
          <a:p>
            <a:r>
              <a:rPr lang="en-US" sz="2000" dirty="0"/>
              <a:t>The model should also be monitored for any changes in the data that may affect its performance. This will help ensure that the model remains accurate and reliable over time.</a:t>
            </a:r>
            <a:endParaRPr lang="en-IN" dirty="0"/>
          </a:p>
        </p:txBody>
      </p:sp>
      <p:sp>
        <p:nvSpPr>
          <p:cNvPr id="4" name="Title 3">
            <a:extLst>
              <a:ext uri="{FF2B5EF4-FFF2-40B4-BE49-F238E27FC236}">
                <a16:creationId xmlns:a16="http://schemas.microsoft.com/office/drawing/2014/main" id="{8613E4AC-A783-477C-FD66-3E0E37C57D9E}"/>
              </a:ext>
            </a:extLst>
          </p:cNvPr>
          <p:cNvSpPr>
            <a:spLocks noGrp="1"/>
          </p:cNvSpPr>
          <p:nvPr>
            <p:ph type="title"/>
          </p:nvPr>
        </p:nvSpPr>
        <p:spPr>
          <a:xfrm>
            <a:off x="660400" y="665254"/>
            <a:ext cx="4275138" cy="830997"/>
          </a:xfrm>
        </p:spPr>
        <p:txBody>
          <a:bodyPr/>
          <a:lstStyle/>
          <a:p>
            <a:r>
              <a:rPr lang="en-US" sz="2800" b="1" dirty="0"/>
              <a:t>Deployment and Maintenance</a:t>
            </a:r>
            <a:endParaRPr lang="en-IN" sz="2800" dirty="0"/>
          </a:p>
        </p:txBody>
      </p:sp>
      <p:pic>
        <p:nvPicPr>
          <p:cNvPr id="5" name="Audio 4">
            <a:hlinkClick r:id="" action="ppaction://media"/>
            <a:extLst>
              <a:ext uri="{FF2B5EF4-FFF2-40B4-BE49-F238E27FC236}">
                <a16:creationId xmlns:a16="http://schemas.microsoft.com/office/drawing/2014/main" id="{F24E6846-B955-1014-1114-B337ABCF178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55556386"/>
      </p:ext>
    </p:extLst>
  </p:cSld>
  <p:clrMapOvr>
    <a:masterClrMapping/>
  </p:clrMapOvr>
  <mc:AlternateContent xmlns:mc="http://schemas.openxmlformats.org/markup-compatibility/2006">
    <mc:Choice xmlns:p14="http://schemas.microsoft.com/office/powerpoint/2010/main" Requires="p14">
      <p:transition spd="slow" p14:dur="1500" advTm="3423">
        <p:split orient="vert"/>
      </p:transition>
    </mc:Choice>
    <mc:Fallback>
      <p:transition spd="slow" advTm="342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a:xfrm>
            <a:off x="647700" y="2101849"/>
            <a:ext cx="4143374" cy="2654301"/>
          </a:xfrm>
        </p:spPr>
        <p:txBody>
          <a:bodyPr/>
          <a:lstStyle/>
          <a:p>
            <a:r>
              <a:rPr lang="en-US" sz="2000" dirty="0"/>
              <a:t>Weather forecasting analysis using machine learning can be a powerful tool for predicting the future state of the atmosphere. The process involves collecting and preprocessing data, selecting the most relevant features, training and evaluating the model, and deploying and maintaining the model.</a:t>
            </a:r>
          </a:p>
          <a:p>
            <a:r>
              <a:rPr lang="en-US" sz="2000" dirty="0"/>
              <a:t>By using machine learning, we can improve the accuracy of our weather forecasts and provide more accurate predictions. This will help ensure that we are better prepared for any changes in the weather.</a:t>
            </a:r>
          </a:p>
          <a:p>
            <a:r>
              <a:rPr lang="en-US" dirty="0"/>
              <a:t> </a:t>
            </a:r>
          </a:p>
          <a:p>
            <a:endParaRPr lang="en-US"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endParaRPr lang="en-US" dirty="0"/>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4"/>
          <a:srcRect l="17082" r="17082"/>
          <a:stretch/>
        </p:blipFill>
        <p:spPr>
          <a:xfrm>
            <a:off x="5888038" y="533400"/>
            <a:ext cx="5541962" cy="5611813"/>
          </a:xfrm>
        </p:spPr>
      </p:pic>
      <p:pic>
        <p:nvPicPr>
          <p:cNvPr id="9" name="Picture 8">
            <a:extLst>
              <a:ext uri="{FF2B5EF4-FFF2-40B4-BE49-F238E27FC236}">
                <a16:creationId xmlns:a16="http://schemas.microsoft.com/office/drawing/2014/main" id="{FEA5A959-AA83-A7C6-33D6-76598F8E1A8E}"/>
              </a:ext>
            </a:extLst>
          </p:cNvPr>
          <p:cNvPicPr>
            <a:picLocks noChangeAspect="1"/>
          </p:cNvPicPr>
          <p:nvPr/>
        </p:nvPicPr>
        <p:blipFill>
          <a:blip r:embed="rId5"/>
          <a:stretch>
            <a:fillRect/>
          </a:stretch>
        </p:blipFill>
        <p:spPr>
          <a:xfrm>
            <a:off x="5888038" y="1931437"/>
            <a:ext cx="3293284" cy="32657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1E9BBE17-BB29-4E81-1FEF-5006B900C8B9}"/>
              </a:ext>
            </a:extLst>
          </p:cNvPr>
          <p:cNvPicPr>
            <a:picLocks noChangeAspect="1"/>
          </p:cNvPicPr>
          <p:nvPr/>
        </p:nvPicPr>
        <p:blipFill>
          <a:blip r:embed="rId5"/>
          <a:stretch>
            <a:fillRect/>
          </a:stretch>
        </p:blipFill>
        <p:spPr>
          <a:xfrm>
            <a:off x="8780105" y="533400"/>
            <a:ext cx="2649895" cy="26203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1B614927-9C5A-E47B-45AE-0DAE65F83A91}"/>
              </a:ext>
            </a:extLst>
          </p:cNvPr>
          <p:cNvPicPr>
            <a:picLocks noChangeAspect="1"/>
          </p:cNvPicPr>
          <p:nvPr/>
        </p:nvPicPr>
        <p:blipFill>
          <a:blip r:embed="rId5"/>
          <a:stretch>
            <a:fillRect/>
          </a:stretch>
        </p:blipFill>
        <p:spPr>
          <a:xfrm>
            <a:off x="8659019" y="4873690"/>
            <a:ext cx="1274762" cy="13451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3D3BDD3C-2DDF-836A-C8E1-36A5BC7E124E}"/>
              </a:ext>
            </a:extLst>
          </p:cNvPr>
          <p:cNvPicPr>
            <a:picLocks noChangeAspect="1"/>
          </p:cNvPicPr>
          <p:nvPr/>
        </p:nvPicPr>
        <p:blipFill>
          <a:blip r:embed="rId5"/>
          <a:stretch>
            <a:fillRect/>
          </a:stretch>
        </p:blipFill>
        <p:spPr>
          <a:xfrm>
            <a:off x="5888038" y="1479809"/>
            <a:ext cx="742917" cy="6220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Audio 13">
            <a:hlinkClick r:id="" action="ppaction://media"/>
            <a:extLst>
              <a:ext uri="{FF2B5EF4-FFF2-40B4-BE49-F238E27FC236}">
                <a16:creationId xmlns:a16="http://schemas.microsoft.com/office/drawing/2014/main" id="{B9AF47A8-1231-51D5-A97B-2A3808765A3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155348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426">
        <p15:prstTrans prst="fracture"/>
      </p:transition>
    </mc:Choice>
    <mc:Fallback>
      <p:transition spd="slow" advTm="14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www.w3.org/XML/1998/namespace"/>
    <ds:schemaRef ds:uri="71af3243-3dd4-4a8d-8c0d-dd76da1f02a5"/>
    <ds:schemaRef ds:uri="http://purl.org/dc/terms/"/>
    <ds:schemaRef ds:uri="http://purl.org/dc/dcmitype/"/>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16c05727-aa75-4e4a-9b5f-8a80a1165891"/>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45</TotalTime>
  <Words>513</Words>
  <Application>Microsoft Office PowerPoint</Application>
  <PresentationFormat>Widescreen</PresentationFormat>
  <Paragraphs>31</Paragraphs>
  <Slides>8</Slides>
  <Notes>2</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Corbel</vt:lpstr>
      <vt:lpstr>Wingdings</vt:lpstr>
      <vt:lpstr>Office Theme</vt:lpstr>
      <vt:lpstr>Weather Forecasting Prediction </vt:lpstr>
      <vt:lpstr>Agenda</vt:lpstr>
      <vt:lpstr>Introduction to Weather Forecasting Analysis </vt:lpstr>
      <vt:lpstr>Data Collection and Preprocessing</vt:lpstr>
      <vt:lpstr>Feature Extraction and Selection</vt:lpstr>
      <vt:lpstr>Model Training and Evaluation </vt:lpstr>
      <vt:lpstr>Deployment and Maintenance</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Forecasting Prediction </dc:title>
  <dc:creator>Asha Belcilda</dc:creator>
  <cp:lastModifiedBy>Asha Belcilda</cp:lastModifiedBy>
  <cp:revision>1</cp:revision>
  <dcterms:created xsi:type="dcterms:W3CDTF">2023-03-20T15:10:58Z</dcterms:created>
  <dcterms:modified xsi:type="dcterms:W3CDTF">2023-03-20T15:55:59Z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